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8" r:id="rId2"/>
    <p:sldId id="362" r:id="rId3"/>
    <p:sldId id="393" r:id="rId4"/>
    <p:sldId id="385" r:id="rId5"/>
    <p:sldId id="395" r:id="rId6"/>
    <p:sldId id="387" r:id="rId7"/>
    <p:sldId id="389" r:id="rId8"/>
    <p:sldId id="388" r:id="rId9"/>
    <p:sldId id="386" r:id="rId10"/>
    <p:sldId id="390" r:id="rId11"/>
    <p:sldId id="402" r:id="rId12"/>
    <p:sldId id="394" r:id="rId13"/>
    <p:sldId id="397" r:id="rId14"/>
    <p:sldId id="398" r:id="rId15"/>
    <p:sldId id="399" r:id="rId16"/>
    <p:sldId id="400" r:id="rId17"/>
    <p:sldId id="401" r:id="rId18"/>
    <p:sldId id="364" r:id="rId19"/>
    <p:sldId id="396" r:id="rId20"/>
    <p:sldId id="363" r:id="rId21"/>
    <p:sldId id="403" r:id="rId22"/>
    <p:sldId id="404" r:id="rId23"/>
    <p:sldId id="378" r:id="rId24"/>
    <p:sldId id="3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757" autoAdjust="0"/>
  </p:normalViewPr>
  <p:slideViewPr>
    <p:cSldViewPr>
      <p:cViewPr>
        <p:scale>
          <a:sx n="50" d="100"/>
          <a:sy n="50" d="100"/>
        </p:scale>
        <p:origin x="-19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B892-4921-4079-9030-C56E34863AF8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859F-28F3-49FF-9A3B-BD890C85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57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8355-E77B-450E-BE40-BA217267A602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4BF5-14D2-48FE-A81E-15FC521F3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8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1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77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075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707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94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11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707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707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70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77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77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egalstartups.info/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perty mort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00298" y="4714884"/>
            <a:ext cx="464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</a:rPr>
              <a:t>Dr. </a:t>
            </a:r>
            <a:r>
              <a:rPr lang="en-US" sz="2800" b="1" dirty="0" err="1" smtClean="0">
                <a:solidFill>
                  <a:srgbClr val="003399"/>
                </a:solidFill>
              </a:rPr>
              <a:t>Kalpeshkumar</a:t>
            </a:r>
            <a:r>
              <a:rPr lang="en-US" sz="2800" b="1" dirty="0" smtClean="0">
                <a:solidFill>
                  <a:srgbClr val="003399"/>
                </a:solidFill>
              </a:rPr>
              <a:t> L Gupta</a:t>
            </a:r>
          </a:p>
          <a:p>
            <a:pPr algn="ctr"/>
            <a:r>
              <a:rPr lang="en-US" sz="1600" dirty="0" smtClean="0">
                <a:solidFill>
                  <a:srgbClr val="003399"/>
                </a:solidFill>
              </a:rPr>
              <a:t>Associate Professor of Law</a:t>
            </a:r>
          </a:p>
          <a:p>
            <a:pPr algn="ctr"/>
            <a:r>
              <a:rPr lang="en-US" sz="1600" dirty="0" err="1" smtClean="0">
                <a:solidFill>
                  <a:srgbClr val="003399"/>
                </a:solidFill>
              </a:rPr>
              <a:t>Parul</a:t>
            </a:r>
            <a:r>
              <a:rPr lang="en-US" sz="1600" dirty="0" smtClean="0">
                <a:solidFill>
                  <a:srgbClr val="003399"/>
                </a:solidFill>
              </a:rPr>
              <a:t> Institute of Law, Faculty of Law</a:t>
            </a:r>
          </a:p>
          <a:p>
            <a:pPr algn="ctr"/>
            <a:r>
              <a:rPr lang="en-US" sz="1600" dirty="0" err="1" smtClean="0">
                <a:solidFill>
                  <a:srgbClr val="003399"/>
                </a:solidFill>
              </a:rPr>
              <a:t>Parul</a:t>
            </a:r>
            <a:r>
              <a:rPr lang="en-US" sz="1600" dirty="0" smtClean="0">
                <a:solidFill>
                  <a:srgbClr val="003399"/>
                </a:solidFill>
              </a:rPr>
              <a:t> University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97535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99"/>
                </a:solidFill>
              </a:rPr>
              <a:t>July 9, 2019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9283" y="737186"/>
            <a:ext cx="7187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3399"/>
                </a:solidFill>
              </a:rPr>
              <a:t>Workshop on</a:t>
            </a:r>
          </a:p>
          <a:p>
            <a:pPr algn="ctr"/>
            <a:r>
              <a:rPr lang="en-US" sz="6000" b="1" dirty="0" smtClean="0">
                <a:solidFill>
                  <a:srgbClr val="003399"/>
                </a:solidFill>
              </a:rPr>
              <a:t>Legal Startups</a:t>
            </a:r>
            <a:endParaRPr lang="en-US" sz="6000" b="1" dirty="0">
              <a:solidFill>
                <a:srgbClr val="0033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36525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1173" y="6547412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214686"/>
            <a:ext cx="2643206" cy="1423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5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1231880"/>
            <a:ext cx="75009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200" dirty="0" smtClean="0">
                <a:latin typeface="Garamond" pitchFamily="18" charset="0"/>
              </a:rPr>
              <a:t>Of late, India might have become the third-largest </a:t>
            </a:r>
            <a:r>
              <a:rPr lang="en-IN" sz="2200" dirty="0" err="1" smtClean="0">
                <a:latin typeface="Garamond" pitchFamily="18" charset="0"/>
              </a:rPr>
              <a:t>startup</a:t>
            </a:r>
            <a:r>
              <a:rPr lang="en-IN" sz="2200" dirty="0" smtClean="0">
                <a:latin typeface="Garamond" pitchFamily="18" charset="0"/>
              </a:rPr>
              <a:t> ecosystem, but it lacks successful innovation.</a:t>
            </a:r>
          </a:p>
          <a:p>
            <a:pPr algn="just"/>
            <a:endParaRPr lang="en-IN" sz="2200" dirty="0" smtClean="0">
              <a:latin typeface="Garamond" pitchFamily="18" charset="0"/>
            </a:endParaRPr>
          </a:p>
          <a:p>
            <a:pPr algn="just"/>
            <a:r>
              <a:rPr lang="en-IN" sz="2200" dirty="0" smtClean="0">
                <a:latin typeface="Garamond" pitchFamily="18" charset="0"/>
              </a:rPr>
              <a:t>Notwithstanding the fact that market valuation of Indian </a:t>
            </a:r>
            <a:r>
              <a:rPr lang="en-IN" sz="2200" dirty="0" err="1" smtClean="0">
                <a:latin typeface="Garamond" pitchFamily="18" charset="0"/>
              </a:rPr>
              <a:t>startups</a:t>
            </a:r>
            <a:r>
              <a:rPr lang="en-IN" sz="2200" dirty="0" smtClean="0">
                <a:latin typeface="Garamond" pitchFamily="18" charset="0"/>
              </a:rPr>
              <a:t> has grown significantly over the past four years, a recent study, “Entrepreneurial India,” by the IBM Institute for Business Value and Oxford Economics found that </a:t>
            </a:r>
            <a:r>
              <a:rPr lang="en-IN" sz="2200" b="1" dirty="0" smtClean="0">
                <a:latin typeface="Garamond" pitchFamily="18" charset="0"/>
              </a:rPr>
              <a:t>90% of Indian </a:t>
            </a:r>
            <a:r>
              <a:rPr lang="en-IN" sz="2200" b="1" dirty="0" err="1" smtClean="0">
                <a:latin typeface="Garamond" pitchFamily="18" charset="0"/>
              </a:rPr>
              <a:t>startups</a:t>
            </a:r>
            <a:r>
              <a:rPr lang="en-IN" sz="2200" b="1" dirty="0" smtClean="0">
                <a:latin typeface="Garamond" pitchFamily="18" charset="0"/>
              </a:rPr>
              <a:t> fail within the first five years</a:t>
            </a:r>
            <a:r>
              <a:rPr lang="en-IN" sz="2200" dirty="0" smtClean="0">
                <a:latin typeface="Garamond" pitchFamily="18" charset="0"/>
              </a:rPr>
              <a:t>. And the most common reason for failure is lack of innovation. </a:t>
            </a:r>
          </a:p>
          <a:p>
            <a:pPr algn="just"/>
            <a:endParaRPr lang="en-IN" sz="2200" dirty="0" smtClean="0">
              <a:latin typeface="Garamond" pitchFamily="18" charset="0"/>
            </a:endParaRPr>
          </a:p>
          <a:p>
            <a:pPr algn="just"/>
            <a:r>
              <a:rPr lang="en-IN" sz="2200" dirty="0" smtClean="0">
                <a:latin typeface="Garamond" pitchFamily="18" charset="0"/>
              </a:rPr>
              <a:t>77% of venture capitalists surveyed believe that Indian </a:t>
            </a:r>
            <a:r>
              <a:rPr lang="en-IN" sz="2200" dirty="0" err="1" smtClean="0">
                <a:latin typeface="Garamond" pitchFamily="18" charset="0"/>
              </a:rPr>
              <a:t>startups</a:t>
            </a:r>
            <a:r>
              <a:rPr lang="en-IN" sz="2200" dirty="0" smtClean="0">
                <a:latin typeface="Garamond" pitchFamily="18" charset="0"/>
              </a:rPr>
              <a:t> lack new technologies or unique business models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Garamond" pitchFamily="18" charset="0"/>
              </a:rPr>
              <a:t>90% Of Indian </a:t>
            </a:r>
            <a:r>
              <a:rPr lang="en-IN" sz="20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000" b="1" dirty="0" smtClean="0">
                <a:solidFill>
                  <a:srgbClr val="FF0000"/>
                </a:solidFill>
                <a:latin typeface="Garamond" pitchFamily="18" charset="0"/>
              </a:rPr>
              <a:t> Will Fail Because Of Lack Of Innovation, Study Says</a:t>
            </a:r>
            <a:endParaRPr lang="en-IN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857356" y="6000768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https://www.forbes.com/sites/suparnadutt/2017/05/18/startups-in-india-fail-due-lack-of-innovation-according-to-a-new-ibm-study/#201e3c89657b</a:t>
            </a:r>
            <a:endParaRPr lang="en-IN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Garamond" pitchFamily="18" charset="0"/>
              </a:rPr>
              <a:t>90% Of Indian </a:t>
            </a:r>
            <a:r>
              <a:rPr lang="en-IN" sz="20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000" b="1" dirty="0" smtClean="0">
                <a:solidFill>
                  <a:srgbClr val="FF0000"/>
                </a:solidFill>
                <a:latin typeface="Garamond" pitchFamily="18" charset="0"/>
              </a:rPr>
              <a:t> Will Fail Because Of Lack Of Innovation, Study Says</a:t>
            </a:r>
            <a:endParaRPr lang="en-IN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857356" y="6000768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https://www.forbes.com/sites/suparnadutt/2017/05/18/startups-in-india-fail-due-lack-of-innovation-according-to-a-new-ibm-study/#201e3c89657b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75778" name="AutoShape 2" descr="Image result for 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780" name="AutoShape 4" descr="Image result for 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578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2786082" cy="977451"/>
          </a:xfrm>
          <a:prstGeom prst="rect">
            <a:avLst/>
          </a:prstGeom>
          <a:noFill/>
        </p:spPr>
      </p:pic>
      <p:pic>
        <p:nvPicPr>
          <p:cNvPr id="75784" name="Picture 8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214554"/>
            <a:ext cx="1890707" cy="1211129"/>
          </a:xfrm>
          <a:prstGeom prst="rect">
            <a:avLst/>
          </a:prstGeom>
          <a:noFill/>
        </p:spPr>
      </p:pic>
      <p:pic>
        <p:nvPicPr>
          <p:cNvPr id="75788" name="Picture 12" descr="Image result for amaz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214554"/>
            <a:ext cx="1857388" cy="114693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85786" y="128586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Garamond" pitchFamily="18" charset="0"/>
              </a:rPr>
              <a:t>It's well known that most Indian </a:t>
            </a:r>
            <a:r>
              <a:rPr lang="en-IN" dirty="0" err="1" smtClean="0">
                <a:latin typeface="Garamond" pitchFamily="18" charset="0"/>
              </a:rPr>
              <a:t>startups</a:t>
            </a:r>
            <a:r>
              <a:rPr lang="en-IN" dirty="0" smtClean="0">
                <a:latin typeface="Garamond" pitchFamily="18" charset="0"/>
              </a:rPr>
              <a:t> are prone to emulate successful global ideas, by and large fine-tuning an existing model to serve local needs. </a:t>
            </a:r>
            <a:endParaRPr lang="en-IN" dirty="0">
              <a:latin typeface="Garamond" pitchFamily="18" charset="0"/>
            </a:endParaRPr>
          </a:p>
        </p:txBody>
      </p:sp>
      <p:pic>
        <p:nvPicPr>
          <p:cNvPr id="75790" name="Picture 14" descr="Image result for spotify"/>
          <p:cNvPicPr>
            <a:picLocks noChangeAspect="1" noChangeArrowheads="1"/>
          </p:cNvPicPr>
          <p:nvPr/>
        </p:nvPicPr>
        <p:blipFill>
          <a:blip r:embed="rId7"/>
          <a:srcRect t="18735" b="20377"/>
          <a:stretch>
            <a:fillRect/>
          </a:stretch>
        </p:blipFill>
        <p:spPr bwMode="auto">
          <a:xfrm>
            <a:off x="6000760" y="2357430"/>
            <a:ext cx="2476599" cy="791677"/>
          </a:xfrm>
          <a:prstGeom prst="rect">
            <a:avLst/>
          </a:prstGeom>
          <a:noFill/>
        </p:spPr>
      </p:pic>
      <p:pic>
        <p:nvPicPr>
          <p:cNvPr id="75792" name="Picture 16" descr="Image result for flipkart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500438"/>
            <a:ext cx="1905000" cy="1905000"/>
          </a:xfrm>
          <a:prstGeom prst="rect">
            <a:avLst/>
          </a:prstGeom>
          <a:noFill/>
        </p:spPr>
      </p:pic>
      <p:pic>
        <p:nvPicPr>
          <p:cNvPr id="75794" name="Picture 18" descr="Image result for gaana"/>
          <p:cNvPicPr>
            <a:picLocks noChangeAspect="1" noChangeArrowheads="1"/>
          </p:cNvPicPr>
          <p:nvPr/>
        </p:nvPicPr>
        <p:blipFill>
          <a:blip r:embed="rId9" cstate="print"/>
          <a:srcRect t="38229" r="9090" b="36771"/>
          <a:stretch>
            <a:fillRect/>
          </a:stretch>
        </p:blipFill>
        <p:spPr bwMode="auto">
          <a:xfrm>
            <a:off x="5786446" y="3929066"/>
            <a:ext cx="2857520" cy="785818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16200000" flipH="1">
            <a:off x="2036347" y="3607991"/>
            <a:ext cx="29281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250927" y="3678636"/>
            <a:ext cx="29281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2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latin typeface="Garamond" pitchFamily="18" charset="0"/>
              </a:rPr>
              <a:t>A legal start-up is a newly formed organization providing innovative products or services to improve legal service delivery. </a:t>
            </a:r>
          </a:p>
          <a:p>
            <a:pPr algn="just"/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IN" sz="2400" dirty="0" smtClean="0">
                <a:latin typeface="Garamond" pitchFamily="18" charset="0"/>
              </a:rPr>
              <a:t>"Innovative" is applied broadly to include innovative products and services or innovation in legal service delivery. </a:t>
            </a:r>
          </a:p>
          <a:p>
            <a:pPr algn="just"/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IN" sz="2400" dirty="0" smtClean="0">
                <a:latin typeface="Garamond" pitchFamily="18" charset="0"/>
              </a:rPr>
              <a:t>Excluded from this definition, at least for our purposes, are consultants and law firms</a:t>
            </a:r>
            <a:endParaRPr lang="en-IN" sz="2200" dirty="0" smtClean="0">
              <a:latin typeface="Garamond" pitchFamily="18" charset="0"/>
            </a:endParaRPr>
          </a:p>
          <a:p>
            <a:pPr algn="just"/>
            <a:endParaRPr lang="en-US" sz="22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Legal 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latin typeface="Garamond" pitchFamily="18" charset="0"/>
              </a:rPr>
              <a:t>**</a:t>
            </a:r>
            <a:r>
              <a:rPr lang="en-IN" sz="1200" dirty="0" smtClean="0">
                <a:latin typeface="Garamond" pitchFamily="18" charset="0"/>
              </a:rPr>
              <a:t>https://digitalcommons.law.msu.edu/cgi/viewcontent.cgi?article=1540&amp;context=facpubs</a:t>
            </a:r>
            <a:endParaRPr lang="en-IN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IN" sz="2400" b="1" dirty="0" smtClean="0">
                <a:latin typeface="Garamond" pitchFamily="18" charset="0"/>
              </a:rPr>
              <a:t>B2C</a:t>
            </a:r>
          </a:p>
          <a:p>
            <a:pPr marL="457200" indent="-457200" algn="just">
              <a:buAutoNum type="arabicPeriod"/>
            </a:pPr>
            <a:r>
              <a:rPr lang="en-IN" sz="2400" b="1" dirty="0" smtClean="0">
                <a:latin typeface="Garamond" pitchFamily="18" charset="0"/>
              </a:rPr>
              <a:t>B2B</a:t>
            </a:r>
          </a:p>
          <a:p>
            <a:pPr marL="457200" indent="-457200" algn="just">
              <a:buAutoNum type="arabicPeriod"/>
            </a:pPr>
            <a:r>
              <a:rPr lang="en-IN" sz="2400" b="1" dirty="0" smtClean="0">
                <a:latin typeface="Garamond" pitchFamily="18" charset="0"/>
              </a:rPr>
              <a:t>B2G</a:t>
            </a:r>
          </a:p>
          <a:p>
            <a:pPr marL="457200" indent="-457200" algn="just">
              <a:buAutoNum type="arabicPeriod"/>
            </a:pPr>
            <a:r>
              <a:rPr lang="en-IN" sz="2400" b="1" dirty="0" smtClean="0">
                <a:latin typeface="Garamond" pitchFamily="18" charset="0"/>
              </a:rPr>
              <a:t>B2L</a:t>
            </a:r>
            <a:endParaRPr lang="en-IN" sz="2200" b="1" dirty="0" smtClean="0">
              <a:latin typeface="Garamond" pitchFamily="18" charset="0"/>
            </a:endParaRPr>
          </a:p>
          <a:p>
            <a:pPr algn="just"/>
            <a:endParaRPr lang="en-US" sz="22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Segment served by Legal 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latin typeface="Garamond" pitchFamily="18" charset="0"/>
              </a:rPr>
              <a:t>**</a:t>
            </a:r>
            <a:r>
              <a:rPr lang="en-IN" sz="1200" dirty="0" smtClean="0">
                <a:latin typeface="Garamond" pitchFamily="18" charset="0"/>
              </a:rPr>
              <a:t>https://digitalcommons.law.msu.edu/cgi/viewcontent.cgi?article=1540&amp;context=facpubs</a:t>
            </a:r>
            <a:endParaRPr lang="en-IN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IN" sz="2400" b="1" dirty="0" smtClean="0">
                <a:latin typeface="Garamond" pitchFamily="18" charset="0"/>
              </a:rPr>
              <a:t>1. B2C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Find a Lawyer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Do It Yourself (Legal Documents)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Online legal aid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Free Legal</a:t>
            </a: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Segment served by Legal 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latin typeface="Garamond" pitchFamily="18" charset="0"/>
              </a:rPr>
              <a:t>**</a:t>
            </a:r>
            <a:r>
              <a:rPr lang="en-IN" sz="1200" dirty="0" smtClean="0">
                <a:latin typeface="Garamond" pitchFamily="18" charset="0"/>
              </a:rPr>
              <a:t>https://digitalcommons.law.msu.edu/cgi/viewcontent.cgi?article=1540&amp;context=facpubs</a:t>
            </a:r>
            <a:endParaRPr lang="en-IN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IN" sz="2400" b="1" dirty="0" smtClean="0">
                <a:latin typeface="Garamond" pitchFamily="18" charset="0"/>
              </a:rPr>
              <a:t>2. B2B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Find a Lawyer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Managing Legal Supply Chain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Legal Process Outsourcing (LPO)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Compliance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Contract Management</a:t>
            </a: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Segment served by Legal 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latin typeface="Garamond" pitchFamily="18" charset="0"/>
              </a:rPr>
              <a:t>**</a:t>
            </a:r>
            <a:r>
              <a:rPr lang="en-IN" sz="1200" dirty="0" smtClean="0">
                <a:latin typeface="Garamond" pitchFamily="18" charset="0"/>
              </a:rPr>
              <a:t>https://digitalcommons.law.msu.edu/cgi/viewcontent.cgi?article=1540&amp;context=facpubs</a:t>
            </a:r>
            <a:endParaRPr lang="en-IN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IN" sz="2400" b="1" dirty="0" smtClean="0">
                <a:latin typeface="Garamond" pitchFamily="18" charset="0"/>
              </a:rPr>
              <a:t>3. B2G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Online Dispute Resolution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Software, App etc for Judiciary</a:t>
            </a: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Segment served by Legal 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latin typeface="Garamond" pitchFamily="18" charset="0"/>
              </a:rPr>
              <a:t>**</a:t>
            </a:r>
            <a:r>
              <a:rPr lang="en-IN" sz="1200" dirty="0" smtClean="0">
                <a:latin typeface="Garamond" pitchFamily="18" charset="0"/>
              </a:rPr>
              <a:t>https://digitalcommons.law.msu.edu/cgi/viewcontent.cgi?article=1540&amp;context=facpubs</a:t>
            </a:r>
            <a:endParaRPr lang="en-IN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IN" sz="2400" b="1" dirty="0" smtClean="0">
                <a:latin typeface="Garamond" pitchFamily="18" charset="0"/>
              </a:rPr>
              <a:t>4. B2L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Lawyer to Lawyer Networking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Legal Research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Analytics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Legal Education Training</a:t>
            </a:r>
          </a:p>
          <a:p>
            <a:pPr marL="457200" indent="-457200" algn="just"/>
            <a:r>
              <a:rPr lang="en-IN" sz="2400" dirty="0" smtClean="0">
                <a:latin typeface="Garamond" pitchFamily="18" charset="0"/>
              </a:rPr>
              <a:t>Client Case Management platform</a:t>
            </a: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  <a:p>
            <a:pPr marL="457200" indent="-457200" algn="just"/>
            <a:endParaRPr lang="en-IN" sz="2400" dirty="0" smtClean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Segment served by Legal 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latin typeface="Garamond" pitchFamily="18" charset="0"/>
              </a:rPr>
              <a:t>**</a:t>
            </a:r>
            <a:r>
              <a:rPr lang="en-IN" sz="1200" dirty="0" smtClean="0">
                <a:latin typeface="Garamond" pitchFamily="18" charset="0"/>
              </a:rPr>
              <a:t>https://digitalcommons.law.msu.edu/cgi/viewcontent.cgi?article=1540&amp;context=facpubs</a:t>
            </a:r>
            <a:endParaRPr lang="en-IN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535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Legal Startups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90600"/>
            <a:ext cx="2057400" cy="1159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500306"/>
            <a:ext cx="2018117" cy="1420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rcRect t="22667" b="16889"/>
          <a:stretch>
            <a:fillRect/>
          </a:stretch>
        </p:blipFill>
        <p:spPr>
          <a:xfrm>
            <a:off x="3286116" y="928670"/>
            <a:ext cx="1891003" cy="11430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357430"/>
            <a:ext cx="1675369" cy="23722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00364" y="478632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Legal Intern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5984" y="585789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ADR India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2428868"/>
            <a:ext cx="2698305" cy="672621"/>
          </a:xfrm>
          <a:prstGeom prst="rect">
            <a:avLst/>
          </a:prstGeom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28612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3214686"/>
            <a:ext cx="1321594" cy="14867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522" y="5185879"/>
            <a:ext cx="1494956" cy="906034"/>
          </a:xfrm>
          <a:prstGeom prst="rect">
            <a:avLst/>
          </a:prstGeom>
        </p:spPr>
      </p:pic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pic>
        <p:nvPicPr>
          <p:cNvPr id="45058" name="Picture 2" descr="Image result for case mine"/>
          <p:cNvPicPr>
            <a:picLocks noChangeAspect="1" noChangeArrowheads="1"/>
          </p:cNvPicPr>
          <p:nvPr/>
        </p:nvPicPr>
        <p:blipFill>
          <a:blip r:embed="rId12"/>
          <a:srcRect t="15000" b="13749"/>
          <a:stretch>
            <a:fillRect/>
          </a:stretch>
        </p:blipFill>
        <p:spPr bwMode="auto">
          <a:xfrm>
            <a:off x="928662" y="4071942"/>
            <a:ext cx="1905000" cy="1357322"/>
          </a:xfrm>
          <a:prstGeom prst="rect">
            <a:avLst/>
          </a:prstGeom>
          <a:noFill/>
        </p:spPr>
      </p:pic>
      <p:pic>
        <p:nvPicPr>
          <p:cNvPr id="45060" name="Picture 4" descr="Image result for live la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4942" y="1000108"/>
            <a:ext cx="1571636" cy="988226"/>
          </a:xfrm>
          <a:prstGeom prst="rect">
            <a:avLst/>
          </a:prstGeom>
          <a:noFill/>
        </p:spPr>
      </p:pic>
      <p:pic>
        <p:nvPicPr>
          <p:cNvPr id="45062" name="Picture 6" descr="Image result for advok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16" y="928670"/>
            <a:ext cx="1855083" cy="1000132"/>
          </a:xfrm>
          <a:prstGeom prst="rect">
            <a:avLst/>
          </a:prstGeom>
          <a:noFill/>
        </p:spPr>
      </p:pic>
      <p:pic>
        <p:nvPicPr>
          <p:cNvPr id="45064" name="Picture 8" descr="Image result for superlawy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72066" y="4857760"/>
            <a:ext cx="1571636" cy="157163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929190" y="614364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Superlawyer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9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2734762" cy="347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14678" y="4643446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hlinkClick r:id="rId5"/>
              </a:rPr>
              <a:t>http://legalstartups.info/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2786050" y="5286388"/>
            <a:ext cx="3665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dirty="0" smtClean="0">
                <a:latin typeface="Garamond" pitchFamily="18" charset="0"/>
              </a:rPr>
              <a:t>Founder :- Dr. </a:t>
            </a:r>
            <a:r>
              <a:rPr lang="en-IN" dirty="0" err="1" smtClean="0">
                <a:latin typeface="Garamond" pitchFamily="18" charset="0"/>
              </a:rPr>
              <a:t>Kalpeshkumar</a:t>
            </a:r>
            <a:r>
              <a:rPr lang="en-IN" dirty="0" smtClean="0">
                <a:latin typeface="Garamond" pitchFamily="18" charset="0"/>
              </a:rPr>
              <a:t> L Gupta</a:t>
            </a:r>
          </a:p>
          <a:p>
            <a:pPr algn="ctr"/>
            <a:r>
              <a:rPr lang="en-IN" dirty="0" smtClean="0">
                <a:latin typeface="Garamond" pitchFamily="18" charset="0"/>
              </a:rPr>
              <a:t>November 2018</a:t>
            </a:r>
            <a:endParaRPr lang="en-IN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50004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do you want to do after your law?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1142984"/>
            <a:ext cx="7651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Advocate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Judge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Law Teacher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Legal Officer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Consultant</a:t>
            </a:r>
          </a:p>
          <a:p>
            <a:pPr marL="457200" indent="-457200">
              <a:buAutoNum type="arabicPeriod"/>
            </a:pPr>
            <a:r>
              <a:rPr lang="en-US" sz="2200" b="1" dirty="0" err="1" smtClean="0">
                <a:latin typeface="Garamond" panose="02020404030301010803" pitchFamily="18" charset="0"/>
              </a:rPr>
              <a:t>Legalpreneur</a:t>
            </a:r>
            <a:r>
              <a:rPr lang="en-US" sz="2200" b="1" dirty="0" smtClean="0">
                <a:latin typeface="Garamond" panose="02020404030301010803" pitchFamily="18" charset="0"/>
              </a:rPr>
              <a:t> i.e. starting Legal Startups</a:t>
            </a:r>
            <a:endParaRPr lang="en-US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620260"/>
            <a:ext cx="1447800" cy="19762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F0C5258-F127-4B99-9B98-96F9FE0EADFF}"/>
              </a:ext>
            </a:extLst>
          </p:cNvPr>
          <p:cNvSpPr/>
          <p:nvPr/>
        </p:nvSpPr>
        <p:spPr>
          <a:xfrm>
            <a:off x="838200" y="4386681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Garamond" panose="02020404030301010803" pitchFamily="18" charset="0"/>
              </a:rPr>
              <a:t>IncMent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- Incubation &amp; </a:t>
            </a:r>
            <a:r>
              <a:rPr lang="en-US" dirty="0" smtClean="0">
                <a:latin typeface="Garamond" panose="02020404030301010803" pitchFamily="18" charset="0"/>
              </a:rPr>
              <a:t>Mentorship, it </a:t>
            </a:r>
            <a:r>
              <a:rPr lang="en-US" dirty="0">
                <a:latin typeface="Garamond" panose="02020404030301010803" pitchFamily="18" charset="0"/>
              </a:rPr>
              <a:t>will incubate and mentor the startups. </a:t>
            </a:r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E-Cell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- Inculcate and promote culture of entrepreneurship by way of forming Entrepreneurship </a:t>
            </a:r>
            <a:r>
              <a:rPr lang="en-US" dirty="0" smtClean="0">
                <a:latin typeface="Garamond" panose="02020404030301010803" pitchFamily="18" charset="0"/>
              </a:rPr>
              <a:t>Cell, </a:t>
            </a:r>
            <a:r>
              <a:rPr lang="en-US" dirty="0">
                <a:latin typeface="Garamond" panose="02020404030301010803" pitchFamily="18" charset="0"/>
              </a:rPr>
              <a:t>consisting of law and management students of the </a:t>
            </a:r>
            <a:r>
              <a:rPr lang="en-US" dirty="0" smtClean="0">
                <a:latin typeface="Garamond" panose="02020404030301010803" pitchFamily="18" charset="0"/>
              </a:rPr>
              <a:t>university.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Research -</a:t>
            </a:r>
            <a:r>
              <a:rPr lang="en-US" dirty="0" smtClean="0">
                <a:latin typeface="Garamond" panose="02020404030301010803" pitchFamily="18" charset="0"/>
              </a:rPr>
              <a:t> On </a:t>
            </a:r>
            <a:r>
              <a:rPr lang="en-US" dirty="0">
                <a:latin typeface="Garamond" panose="02020404030301010803" pitchFamily="18" charset="0"/>
              </a:rPr>
              <a:t>entrepreneurship and allied aspects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66800" y="2596507"/>
            <a:ext cx="7060623" cy="1468595"/>
            <a:chOff x="1066800" y="2596507"/>
            <a:chExt cx="7060623" cy="1468595"/>
          </a:xfrm>
          <a:solidFill>
            <a:srgbClr val="002060"/>
          </a:solidFill>
        </p:grpSpPr>
        <p:sp>
          <p:nvSpPr>
            <p:cNvPr id="13" name="Rounded Rectangle 12"/>
            <p:cNvSpPr/>
            <p:nvPr/>
          </p:nvSpPr>
          <p:spPr>
            <a:xfrm>
              <a:off x="1066800" y="3246564"/>
              <a:ext cx="1924050" cy="8185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IncMent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40282" y="3201220"/>
              <a:ext cx="1924050" cy="8185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E-Cell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03373" y="3201220"/>
              <a:ext cx="1924050" cy="8185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Research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882919" y="2895600"/>
              <a:ext cx="5438775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2"/>
            </p:cNvCxnSpPr>
            <p:nvPr/>
          </p:nvCxnSpPr>
          <p:spPr>
            <a:xfrm>
              <a:off x="4457700" y="2596507"/>
              <a:ext cx="0" cy="60471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882919" y="2902127"/>
              <a:ext cx="0" cy="29909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321694" y="2902127"/>
              <a:ext cx="0" cy="29909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20882" y="228600"/>
            <a:ext cx="786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GNLU Legal Incubation Council (Sec. 8 Company)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049841"/>
            <a:ext cx="1500198" cy="80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26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3906"/>
          <a:stretch>
            <a:fillRect/>
          </a:stretch>
        </p:blipFill>
        <p:spPr bwMode="auto">
          <a:xfrm>
            <a:off x="357158" y="857232"/>
            <a:ext cx="8448822" cy="456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4883"/>
          <a:stretch>
            <a:fillRect/>
          </a:stretch>
        </p:blipFill>
        <p:spPr bwMode="auto">
          <a:xfrm>
            <a:off x="571472" y="1071546"/>
            <a:ext cx="8019606" cy="428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 descr="Image result for think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71546"/>
            <a:ext cx="6096000" cy="43053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0" y="35716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Group Exercise</a:t>
            </a:r>
            <a:endParaRPr lang="en-IN" sz="2400" b="1" dirty="0"/>
          </a:p>
        </p:txBody>
      </p:sp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24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18945"/>
            <a:ext cx="5181600" cy="3445966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89562" y="4126811"/>
            <a:ext cx="6926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Dr. </a:t>
            </a:r>
            <a:r>
              <a:rPr lang="en-US" altLang="en-US" sz="2400" b="1" dirty="0" err="1">
                <a:latin typeface="Verdana" panose="020B0604030504040204" pitchFamily="34" charset="0"/>
              </a:rPr>
              <a:t>Kalpeshkumar</a:t>
            </a:r>
            <a:r>
              <a:rPr lang="en-US" altLang="en-US" sz="2400" b="1" dirty="0">
                <a:latin typeface="Verdana" panose="020B0604030504040204" pitchFamily="34" charset="0"/>
              </a:rPr>
              <a:t> L Gupta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Verdana" panose="020B0604030504040204" pitchFamily="34" charset="0"/>
              </a:rPr>
              <a:t>www.klgupta.in</a:t>
            </a:r>
            <a:endParaRPr lang="en-US" altLang="en-US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51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Points to be pondered upon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What do you mean by startup?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Why startup needed?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Why startup succeed?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5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200" dirty="0" smtClean="0">
                <a:latin typeface="Garamond" pitchFamily="18" charset="0"/>
              </a:rPr>
              <a:t>#A </a:t>
            </a:r>
            <a:r>
              <a:rPr lang="en-IN" sz="2200" dirty="0" err="1" smtClean="0">
                <a:latin typeface="Garamond" pitchFamily="18" charset="0"/>
              </a:rPr>
              <a:t>startup</a:t>
            </a:r>
            <a:r>
              <a:rPr lang="en-IN" sz="2200" dirty="0" smtClean="0">
                <a:latin typeface="Garamond" pitchFamily="18" charset="0"/>
              </a:rPr>
              <a:t> is a young company that is just beginning to develop.*</a:t>
            </a:r>
          </a:p>
          <a:p>
            <a:pPr algn="just"/>
            <a:endParaRPr lang="en-IN" sz="1000" dirty="0" smtClean="0">
              <a:latin typeface="Garamond" pitchFamily="18" charset="0"/>
            </a:endParaRPr>
          </a:p>
          <a:p>
            <a:pPr algn="just"/>
            <a:r>
              <a:rPr lang="en-IN" sz="2200" dirty="0" smtClean="0">
                <a:latin typeface="Garamond" pitchFamily="18" charset="0"/>
              </a:rPr>
              <a:t>#</a:t>
            </a:r>
            <a:r>
              <a:rPr lang="en-IN" sz="2200" dirty="0" err="1" smtClean="0">
                <a:latin typeface="Garamond" pitchFamily="18" charset="0"/>
              </a:rPr>
              <a:t>Startups</a:t>
            </a:r>
            <a:r>
              <a:rPr lang="en-IN" sz="2200" dirty="0" smtClean="0">
                <a:latin typeface="Garamond" pitchFamily="18" charset="0"/>
              </a:rPr>
              <a:t> are usually small and initially financed and operated by a handful of founders or one individual. These companies offer a product or service that is not currently being offered elsewhere in the market, or that the founders believe is being offered in an inferior manner.*</a:t>
            </a:r>
          </a:p>
          <a:p>
            <a:pPr algn="just"/>
            <a:endParaRPr lang="en-IN" sz="1000" dirty="0" smtClean="0">
              <a:latin typeface="Garamond" pitchFamily="18" charset="0"/>
            </a:endParaRPr>
          </a:p>
          <a:p>
            <a:pPr algn="just"/>
            <a:r>
              <a:rPr lang="en-IN" sz="2400" dirty="0" smtClean="0">
                <a:latin typeface="Garamond" pitchFamily="18" charset="0"/>
              </a:rPr>
              <a:t>#</a:t>
            </a:r>
            <a:r>
              <a:rPr lang="en-IN" sz="2400" dirty="0" err="1" smtClean="0">
                <a:latin typeface="Garamond" pitchFamily="18" charset="0"/>
              </a:rPr>
              <a:t>Startups</a:t>
            </a:r>
            <a:r>
              <a:rPr lang="en-IN" sz="2400" dirty="0" smtClean="0">
                <a:latin typeface="Garamond" pitchFamily="18" charset="0"/>
              </a:rPr>
              <a:t> are entrepreneurial ventures and new businesses focused on searching for a repeatable and scalable business model.**</a:t>
            </a:r>
          </a:p>
          <a:p>
            <a:pPr algn="just"/>
            <a:endParaRPr lang="en-IN" sz="1000" dirty="0" smtClean="0">
              <a:latin typeface="Garamond" pitchFamily="18" charset="0"/>
            </a:endParaRPr>
          </a:p>
          <a:p>
            <a:pPr algn="just"/>
            <a:r>
              <a:rPr lang="en-IN" sz="2400" dirty="0" smtClean="0">
                <a:latin typeface="Garamond" pitchFamily="18" charset="0"/>
              </a:rPr>
              <a:t>#</a:t>
            </a:r>
            <a:r>
              <a:rPr lang="en-IN" sz="2400" dirty="0" err="1" smtClean="0">
                <a:latin typeface="Garamond" pitchFamily="18" charset="0"/>
              </a:rPr>
              <a:t>Startups</a:t>
            </a:r>
            <a:r>
              <a:rPr lang="en-IN" sz="2400" dirty="0" smtClean="0">
                <a:latin typeface="Garamond" pitchFamily="18" charset="0"/>
              </a:rPr>
              <a:t> are focused on rapid growth and the potential for substantial future revenue.**</a:t>
            </a:r>
            <a:endParaRPr lang="en-IN" sz="2200" dirty="0" smtClean="0">
              <a:latin typeface="Garamond" pitchFamily="18" charset="0"/>
            </a:endParaRPr>
          </a:p>
          <a:p>
            <a:pPr algn="just"/>
            <a:endParaRPr lang="en-IN" sz="2200" dirty="0" smtClean="0">
              <a:latin typeface="Garamond" pitchFamily="18" charset="0"/>
            </a:endParaRPr>
          </a:p>
          <a:p>
            <a:pPr algn="just"/>
            <a:endParaRPr lang="en-US" sz="22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28794" y="6286520"/>
            <a:ext cx="6929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*https://www.investopedia.com/ask/answers/12/what-is-a-startup.asp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latin typeface="Garamond" pitchFamily="18" charset="0"/>
              </a:rPr>
              <a:t>**</a:t>
            </a:r>
            <a:r>
              <a:rPr lang="en-IN" sz="1200" dirty="0" smtClean="0">
                <a:latin typeface="Garamond" pitchFamily="18" charset="0"/>
              </a:rPr>
              <a:t>https://digitalcommons.law.msu.edu/cgi/viewcontent.cgi?article=1540&amp;context=facpubs</a:t>
            </a:r>
            <a:endParaRPr lang="en-IN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57224" y="1000108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latin typeface="Garamond" pitchFamily="18" charset="0"/>
              </a:rPr>
              <a:t>A </a:t>
            </a:r>
            <a:r>
              <a:rPr lang="en-IN" sz="2000" dirty="0" err="1" smtClean="0">
                <a:latin typeface="Garamond" pitchFamily="18" charset="0"/>
              </a:rPr>
              <a:t>startup</a:t>
            </a:r>
            <a:r>
              <a:rPr lang="en-IN" sz="2000" dirty="0" smtClean="0">
                <a:latin typeface="Garamond" pitchFamily="18" charset="0"/>
              </a:rPr>
              <a:t> is a company working to solve a problem where the solution is not obvious and success is not guaranteed.</a:t>
            </a:r>
          </a:p>
          <a:p>
            <a:endParaRPr lang="en-IN" sz="2000" dirty="0"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62" y="1928802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latin typeface="Garamond" pitchFamily="18" charset="0"/>
              </a:rPr>
              <a:t>- Neil Blumenthal, cofounder and co-CEO of </a:t>
            </a:r>
            <a:r>
              <a:rPr lang="en-IN" sz="2000" dirty="0" err="1" smtClean="0">
                <a:latin typeface="Garamond" pitchFamily="18" charset="0"/>
              </a:rPr>
              <a:t>Warby</a:t>
            </a:r>
            <a:r>
              <a:rPr lang="en-IN" sz="2000" dirty="0" smtClean="0">
                <a:latin typeface="Garamond" pitchFamily="18" charset="0"/>
              </a:rPr>
              <a:t> Parker</a:t>
            </a:r>
            <a:endParaRPr lang="en-IN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6198535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anose="02020404030301010803" pitchFamily="18" charset="0"/>
              </a:rPr>
              <a:t>Cont</a:t>
            </a:r>
            <a:r>
              <a:rPr lang="en-US" sz="1600" dirty="0" smtClean="0">
                <a:latin typeface="Garamond" panose="02020404030301010803" pitchFamily="18" charset="0"/>
              </a:rPr>
              <a:t>…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4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57224" y="1071546"/>
            <a:ext cx="34290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smtClean="0">
                <a:latin typeface="Garamond" pitchFamily="18" charset="0"/>
              </a:rPr>
              <a:t>The campaign was first announced by Indian Prime Minister, </a:t>
            </a:r>
            <a:r>
              <a:rPr lang="en-IN" sz="2000" dirty="0" err="1" smtClean="0">
                <a:latin typeface="Garamond" pitchFamily="18" charset="0"/>
              </a:rPr>
              <a:t>Narendra</a:t>
            </a:r>
            <a:r>
              <a:rPr lang="en-IN" sz="2000" dirty="0" smtClean="0">
                <a:latin typeface="Garamond" pitchFamily="18" charset="0"/>
              </a:rPr>
              <a:t> </a:t>
            </a:r>
            <a:r>
              <a:rPr lang="en-IN" sz="2000" dirty="0" err="1" smtClean="0">
                <a:latin typeface="Garamond" pitchFamily="18" charset="0"/>
              </a:rPr>
              <a:t>Modi</a:t>
            </a:r>
            <a:r>
              <a:rPr lang="en-IN" sz="2000" dirty="0" smtClean="0">
                <a:latin typeface="Garamond" pitchFamily="18" charset="0"/>
              </a:rPr>
              <a:t> during his </a:t>
            </a:r>
            <a:r>
              <a:rPr lang="en-IN" sz="2000" b="1" dirty="0" smtClean="0">
                <a:latin typeface="Garamond" pitchFamily="18" charset="0"/>
              </a:rPr>
              <a:t>15 August 2015 </a:t>
            </a:r>
            <a:r>
              <a:rPr lang="en-IN" sz="2000" dirty="0" smtClean="0">
                <a:latin typeface="Garamond" pitchFamily="18" charset="0"/>
              </a:rPr>
              <a:t>address from the Red Fort, in New Delhi.</a:t>
            </a:r>
          </a:p>
          <a:p>
            <a:endParaRPr lang="en-IN" sz="1400" dirty="0" smtClean="0">
              <a:latin typeface="Garamond" pitchFamily="18" charset="0"/>
            </a:endParaRPr>
          </a:p>
          <a:p>
            <a:pPr algn="just"/>
            <a:r>
              <a:rPr lang="en-IN" sz="2000" dirty="0" smtClean="0">
                <a:latin typeface="Garamond" pitchFamily="18" charset="0"/>
              </a:rPr>
              <a:t>The action plan of this initiative, is based on the following three pillars:</a:t>
            </a:r>
          </a:p>
          <a:p>
            <a:endParaRPr lang="en-IN" sz="1400" dirty="0" smtClean="0">
              <a:latin typeface="Garamond" pitchFamily="18" charset="0"/>
            </a:endParaRPr>
          </a:p>
          <a:p>
            <a:r>
              <a:rPr lang="en-IN" sz="2000" dirty="0" smtClean="0">
                <a:latin typeface="Garamond" pitchFamily="18" charset="0"/>
              </a:rPr>
              <a:t>1. Simplification and Handholding.</a:t>
            </a:r>
          </a:p>
          <a:p>
            <a:r>
              <a:rPr lang="en-IN" sz="2000" dirty="0" smtClean="0">
                <a:latin typeface="Garamond" pitchFamily="18" charset="0"/>
              </a:rPr>
              <a:t>2. Funding Support and Incentives.</a:t>
            </a:r>
          </a:p>
          <a:p>
            <a:r>
              <a:rPr lang="en-IN" sz="2000" dirty="0" smtClean="0">
                <a:latin typeface="Garamond" pitchFamily="18" charset="0"/>
              </a:rPr>
              <a:t>3. Industry-Academia Partnership and Incubation.</a:t>
            </a:r>
            <a:endParaRPr lang="en-IN" sz="2000" dirty="0">
              <a:latin typeface="Garamond" pitchFamily="18" charset="0"/>
            </a:endParaRPr>
          </a:p>
        </p:txBody>
      </p:sp>
      <p:pic>
        <p:nvPicPr>
          <p:cNvPr id="71684" name="Picture 4" descr="Image result for startups india red fo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285860"/>
            <a:ext cx="3929122" cy="3929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4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00100" y="2143116"/>
            <a:ext cx="721523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Garamond" pitchFamily="18" charset="0"/>
              </a:rPr>
              <a:t>2018 </a:t>
            </a:r>
            <a:r>
              <a:rPr lang="en-IN" b="1" dirty="0" err="1" smtClean="0">
                <a:latin typeface="Garamond" pitchFamily="18" charset="0"/>
              </a:rPr>
              <a:t>Startup</a:t>
            </a:r>
            <a:r>
              <a:rPr lang="en-IN" b="1" dirty="0" smtClean="0">
                <a:latin typeface="Garamond" pitchFamily="18" charset="0"/>
              </a:rPr>
              <a:t> State Ranking</a:t>
            </a:r>
            <a:r>
              <a:rPr lang="en-IN" dirty="0" smtClean="0">
                <a:latin typeface="Garamond" pitchFamily="18" charset="0"/>
              </a:rPr>
              <a:t> are as follows:</a:t>
            </a:r>
          </a:p>
          <a:p>
            <a:endParaRPr lang="en-IN" baseline="300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Best performer:</a:t>
            </a:r>
            <a:r>
              <a:rPr lang="en-IN" dirty="0" smtClean="0">
                <a:latin typeface="Garamond" pitchFamily="18" charset="0"/>
              </a:rPr>
              <a:t> Gujarat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Top performers: </a:t>
            </a:r>
            <a:r>
              <a:rPr lang="en-IN" dirty="0" smtClean="0">
                <a:latin typeface="Garamond" pitchFamily="18" charset="0"/>
              </a:rPr>
              <a:t>Karnataka, Kerala, </a:t>
            </a:r>
            <a:r>
              <a:rPr lang="en-IN" dirty="0" err="1" smtClean="0">
                <a:latin typeface="Garamond" pitchFamily="18" charset="0"/>
              </a:rPr>
              <a:t>Odisha</a:t>
            </a:r>
            <a:r>
              <a:rPr lang="en-IN" dirty="0" smtClean="0">
                <a:latin typeface="Garamond" pitchFamily="18" charset="0"/>
              </a:rPr>
              <a:t>, and Rajasthan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Leader:</a:t>
            </a:r>
            <a:r>
              <a:rPr lang="en-IN" dirty="0" smtClean="0">
                <a:latin typeface="Garamond" pitchFamily="18" charset="0"/>
              </a:rPr>
              <a:t> Andhra Pradesh, Bihar, Chhattisgarh, Madhya Pradesh, and </a:t>
            </a:r>
            <a:r>
              <a:rPr lang="en-IN" dirty="0" err="1" smtClean="0">
                <a:latin typeface="Garamond" pitchFamily="18" charset="0"/>
              </a:rPr>
              <a:t>Telangana</a:t>
            </a:r>
            <a:endParaRPr lang="en-IN" dirty="0" smtClean="0">
              <a:latin typeface="Garamond" pitchFamily="18" charset="0"/>
            </a:endParaRP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Aspiring leaders:</a:t>
            </a:r>
            <a:r>
              <a:rPr lang="en-IN" dirty="0" smtClean="0">
                <a:latin typeface="Garamond" pitchFamily="18" charset="0"/>
              </a:rPr>
              <a:t> Haryana, Himachal Pradesh, Jharkhand, Uttar Pradesh, and West Bengal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Emerging states:</a:t>
            </a:r>
            <a:r>
              <a:rPr lang="en-IN" dirty="0" smtClean="0">
                <a:latin typeface="Garamond" pitchFamily="18" charset="0"/>
              </a:rPr>
              <a:t> Assam, Delhi, Goa, Jammu &amp; Kashmir, Maharashtra, Punjab, Tamil Nadu, and </a:t>
            </a:r>
            <a:r>
              <a:rPr lang="en-IN" dirty="0" err="1" smtClean="0">
                <a:latin typeface="Garamond" pitchFamily="18" charset="0"/>
              </a:rPr>
              <a:t>Uttarakhand</a:t>
            </a:r>
            <a:endParaRPr lang="en-IN" dirty="0" smtClean="0">
              <a:latin typeface="Garamond" pitchFamily="18" charset="0"/>
            </a:endParaRP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Beginners:</a:t>
            </a:r>
            <a:r>
              <a:rPr lang="en-IN" dirty="0" smtClean="0">
                <a:latin typeface="Garamond" pitchFamily="18" charset="0"/>
              </a:rPr>
              <a:t> Chandigarh, Manipur, Mizoram, Nagaland, </a:t>
            </a:r>
            <a:r>
              <a:rPr lang="en-IN" dirty="0" err="1" smtClean="0">
                <a:latin typeface="Garamond" pitchFamily="18" charset="0"/>
              </a:rPr>
              <a:t>Puducherry</a:t>
            </a:r>
            <a:r>
              <a:rPr lang="en-IN" dirty="0" smtClean="0">
                <a:latin typeface="Garamond" pitchFamily="18" charset="0"/>
              </a:rPr>
              <a:t>, Sikkim, and Tripura</a:t>
            </a:r>
            <a:endParaRPr lang="en-IN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4" y="621508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https://economictimes.indiatimes.com/small-biz/startups/newsbuzz/gujarat-best-state-in-providing-strong-ecosystem-for-startups-dipp-ranking/articleshow/67176184.cms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62" y="1214422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en-IN" dirty="0" smtClean="0">
                <a:latin typeface="Garamond" pitchFamily="18" charset="0"/>
              </a:rPr>
              <a:t/>
            </a:r>
            <a:br>
              <a:rPr lang="en-IN" dirty="0" smtClean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Garamond" panose="02020404030301010803" pitchFamily="18" charset="0"/>
              </a:rPr>
              <a:t>An entity shall be considered as a Startup: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sz="1200" dirty="0" smtClean="0">
              <a:latin typeface="Garamond" panose="02020404030301010803" pitchFamily="18" charset="0"/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 err="1" smtClean="0">
                <a:latin typeface="Garamond" panose="02020404030301010803" pitchFamily="18" charset="0"/>
              </a:rPr>
              <a:t>Upto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a period of </a:t>
            </a:r>
            <a:r>
              <a:rPr lang="en-US" dirty="0" smtClean="0">
                <a:latin typeface="Garamond" panose="02020404030301010803" pitchFamily="18" charset="0"/>
              </a:rPr>
              <a:t>7 </a:t>
            </a:r>
            <a:r>
              <a:rPr lang="en-US" dirty="0">
                <a:latin typeface="Garamond" panose="02020404030301010803" pitchFamily="18" charset="0"/>
              </a:rPr>
              <a:t>years from the date of incorporation/registration,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if </a:t>
            </a:r>
            <a:r>
              <a:rPr lang="en-US" dirty="0">
                <a:latin typeface="Garamond" panose="02020404030301010803" pitchFamily="18" charset="0"/>
              </a:rPr>
              <a:t>it is incorporated as a private limited company (as defined in the Companies Act, 2013) </a:t>
            </a:r>
            <a:r>
              <a:rPr lang="en-US" b="1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registered </a:t>
            </a:r>
            <a:r>
              <a:rPr lang="en-US" dirty="0">
                <a:latin typeface="Garamond" panose="02020404030301010803" pitchFamily="18" charset="0"/>
              </a:rPr>
              <a:t>as a partnership firm (registered under section 59 of the Partnership Act, 1932) </a:t>
            </a:r>
            <a:r>
              <a:rPr lang="en-US" b="1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a limited liability partnership (under the Limited Liability Partnership Act, 2008) in India.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dirty="0" smtClean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In </a:t>
            </a:r>
            <a:r>
              <a:rPr lang="en-US" dirty="0">
                <a:latin typeface="Garamond" panose="02020404030301010803" pitchFamily="18" charset="0"/>
              </a:rPr>
              <a:t>the case of Startups in the biotechnology sector, the period shall be </a:t>
            </a:r>
            <a:r>
              <a:rPr lang="en-US" dirty="0" err="1">
                <a:latin typeface="Garamond" panose="02020404030301010803" pitchFamily="18" charset="0"/>
              </a:rPr>
              <a:t>upto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10 </a:t>
            </a:r>
            <a:r>
              <a:rPr lang="en-US" dirty="0">
                <a:latin typeface="Garamond" panose="02020404030301010803" pitchFamily="18" charset="0"/>
              </a:rPr>
              <a:t>years from the date of its incorporation/ registration.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ii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>
                <a:latin typeface="Garamond" panose="02020404030301010803" pitchFamily="18" charset="0"/>
              </a:rPr>
              <a:t>Turnover of the entity for any of the financial years since incorporation/ registration has not exceeded </a:t>
            </a:r>
            <a:r>
              <a:rPr lang="en-US" dirty="0" err="1">
                <a:latin typeface="Garamond" panose="02020404030301010803" pitchFamily="18" charset="0"/>
              </a:rPr>
              <a:t>Rs</a:t>
            </a:r>
            <a:r>
              <a:rPr lang="en-US" dirty="0">
                <a:latin typeface="Garamond" panose="02020404030301010803" pitchFamily="18" charset="0"/>
              </a:rPr>
              <a:t>. 25 crore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iii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>
                <a:latin typeface="Garamond" panose="02020404030301010803" pitchFamily="18" charset="0"/>
              </a:rPr>
              <a:t>Entity is working towards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innovation, development or improvement of products or processes or services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, </a:t>
            </a:r>
            <a:r>
              <a:rPr lang="en-US" dirty="0">
                <a:latin typeface="Garamond" panose="02020404030301010803" pitchFamily="18" charset="0"/>
              </a:rPr>
              <a:t>or if it is a scalable business model with a high potential of employment generation or wealth creation.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6753" y="6335568"/>
            <a:ext cx="7551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https://dipp.gov.in/sites/default/files/Startup_Notification11April2018_0.pdf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MINISTRY OF COMMERCE AND INDUSTRY (Department of Industrial Policy and Promotion) NOTIFICATION New Delhi, the 11th April,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6198535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anose="02020404030301010803" pitchFamily="18" charset="0"/>
              </a:rPr>
              <a:t>Cont</a:t>
            </a:r>
            <a:r>
              <a:rPr lang="en-US" sz="1600" dirty="0" smtClean="0">
                <a:latin typeface="Garamond" panose="02020404030301010803" pitchFamily="18" charset="0"/>
              </a:rPr>
              <a:t>…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1231880"/>
            <a:ext cx="7500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Garamond" panose="02020404030301010803" pitchFamily="18" charset="0"/>
              </a:rPr>
              <a:t>Provided </a:t>
            </a:r>
            <a:r>
              <a:rPr lang="en-US" dirty="0">
                <a:latin typeface="Garamond" panose="02020404030301010803" pitchFamily="18" charset="0"/>
              </a:rPr>
              <a:t>that an entity formed by splitting up or reconstruction of an existing business shall not be considered a ‘Startup’.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b="1" dirty="0" smtClean="0">
                <a:latin typeface="Garamond" panose="02020404030301010803" pitchFamily="18" charset="0"/>
              </a:rPr>
              <a:t>Explanation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An </a:t>
            </a:r>
            <a:r>
              <a:rPr lang="en-US" dirty="0">
                <a:latin typeface="Garamond" panose="02020404030301010803" pitchFamily="18" charset="0"/>
              </a:rPr>
              <a:t>entity shall cease to be a Startup on completion of 7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years from the date of its incorporation/ registration or if its turnover for any previous year exceeds Rupees 25 crore.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In </a:t>
            </a:r>
            <a:r>
              <a:rPr lang="en-US" dirty="0">
                <a:latin typeface="Garamond" panose="02020404030301010803" pitchFamily="18" charset="0"/>
              </a:rPr>
              <a:t>respect of Startups in the biotechnology sector, an entity shall cease to be a Startup on completion of </a:t>
            </a:r>
            <a:r>
              <a:rPr lang="en-US" dirty="0" smtClean="0">
                <a:latin typeface="Garamond" panose="02020404030301010803" pitchFamily="18" charset="0"/>
              </a:rPr>
              <a:t>10 </a:t>
            </a:r>
            <a:r>
              <a:rPr lang="en-US" dirty="0">
                <a:latin typeface="Garamond" panose="02020404030301010803" pitchFamily="18" charset="0"/>
              </a:rPr>
              <a:t>years from the date of its incorporation/ registration or if its turnover for any previous year exceeds </a:t>
            </a:r>
            <a:r>
              <a:rPr lang="en-US" dirty="0" err="1">
                <a:latin typeface="Garamond" panose="02020404030301010803" pitchFamily="18" charset="0"/>
              </a:rPr>
              <a:t>Rs</a:t>
            </a:r>
            <a:r>
              <a:rPr lang="en-US" dirty="0">
                <a:latin typeface="Garamond" panose="02020404030301010803" pitchFamily="18" charset="0"/>
              </a:rPr>
              <a:t>. 25 crore.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5315" y="6335568"/>
            <a:ext cx="7551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https://dipp.gov.in/sites/default/files/Startup_Notification11April2018_0.pdf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MINISTRY OF COMMERCE AND INDUSTRY (Department of Industrial Policy and Promotion) NOTIFICATION New Delhi, the 11th April,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153" y="-7239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anose="02020404030301010803" pitchFamily="18" charset="0"/>
              </a:rPr>
              <a:t>Cont</a:t>
            </a:r>
            <a:r>
              <a:rPr lang="en-US" sz="1600" dirty="0" smtClean="0">
                <a:latin typeface="Garamond" panose="02020404030301010803" pitchFamily="18" charset="0"/>
              </a:rPr>
              <a:t>…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78403"/>
            <a:ext cx="1500198" cy="80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2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7811</TotalTime>
  <Words>958</Words>
  <Application>Microsoft Office PowerPoint</Application>
  <PresentationFormat>On-screen Show (4:3)</PresentationFormat>
  <Paragraphs>204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I617</dc:creator>
  <cp:lastModifiedBy>parul</cp:lastModifiedBy>
  <cp:revision>871</cp:revision>
  <dcterms:created xsi:type="dcterms:W3CDTF">2006-08-16T00:00:00Z</dcterms:created>
  <dcterms:modified xsi:type="dcterms:W3CDTF">2019-07-09T03:12:17Z</dcterms:modified>
</cp:coreProperties>
</file>